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7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creativecommons.org/licenses/by-nc-sa/3.0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hyperlink" Target="http://creativecommons.org/licenses/by-nc-sa/3.0" TargetMode="Externa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18" Type="http://schemas.openxmlformats.org/officeDocument/2006/relationships/hyperlink" Target="https://help.trikset.com/" TargetMode="External"/><Relationship Id="rId3" Type="http://schemas.openxmlformats.org/officeDocument/2006/relationships/slideLayout" Target="../slideLayouts/slideLayout27.xml"/><Relationship Id="rId21" Type="http://schemas.openxmlformats.org/officeDocument/2006/relationships/hyperlink" Target="https://trikset.com/" TargetMode="Externa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hyperlink" Target="mailto:support@trikset.com" TargetMode="Externa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hyperlink" Target="http://creativecommons.org/licenses/by-nc-sa/3.0" TargetMode="External"/><Relationship Id="rId10" Type="http://schemas.openxmlformats.org/officeDocument/2006/relationships/slideLayout" Target="../slideLayouts/slideLayout34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12;p11"/>
          <p:cNvPicPr/>
          <p:nvPr/>
        </p:nvPicPr>
        <p:blipFill>
          <a:blip r:embed="rId14"/>
          <a:srcRect l="6973" t="36979" r="7355" b="36972"/>
          <a:stretch/>
        </p:blipFill>
        <p:spPr>
          <a:xfrm>
            <a:off x="9945360" y="396000"/>
            <a:ext cx="1780560" cy="538560"/>
          </a:xfrm>
          <a:prstGeom prst="rect">
            <a:avLst/>
          </a:prstGeom>
          <a:ln>
            <a:noFill/>
          </a:ln>
        </p:spPr>
      </p:pic>
      <p:sp>
        <p:nvSpPr>
          <p:cNvPr id="10" name="CustomShape 1"/>
          <p:cNvSpPr/>
          <p:nvPr/>
        </p:nvSpPr>
        <p:spPr>
          <a:xfrm>
            <a:off x="1581120" y="6314760"/>
            <a:ext cx="24274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Распространяется по лицензии </a:t>
            </a:r>
            <a:r>
              <a:rPr lang="ru-RU" sz="1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5"/>
              </a:rPr>
              <a:t>Creative Commons BY-NC-SA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2" name="CustomShape 2"/>
          <p:cNvSpPr/>
          <p:nvPr/>
        </p:nvSpPr>
        <p:spPr>
          <a:xfrm>
            <a:off x="4162320" y="6314760"/>
            <a:ext cx="391320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ООО «КиберТех»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Санкт-Петербург, 2020</a:t>
            </a:r>
            <a:endParaRPr lang="ru-RU" sz="1200" b="0" strike="noStrike" spc="-1">
              <a:latin typeface="Arial"/>
            </a:endParaRPr>
          </a:p>
        </p:txBody>
      </p:sp>
      <p:pic>
        <p:nvPicPr>
          <p:cNvPr id="3" name="Google Shape;15;p11"/>
          <p:cNvPicPr/>
          <p:nvPr/>
        </p:nvPicPr>
        <p:blipFill>
          <a:blip r:embed="rId16"/>
          <a:stretch/>
        </p:blipFill>
        <p:spPr>
          <a:xfrm>
            <a:off x="828720" y="6434280"/>
            <a:ext cx="738000" cy="257400"/>
          </a:xfrm>
          <a:prstGeom prst="rect">
            <a:avLst/>
          </a:prstGeom>
          <a:ln>
            <a:noFill/>
          </a:ln>
        </p:spPr>
      </p:pic>
      <p:sp>
        <p:nvSpPr>
          <p:cNvPr id="4" name="CustomShape 3"/>
          <p:cNvSpPr/>
          <p:nvPr/>
        </p:nvSpPr>
        <p:spPr>
          <a:xfrm>
            <a:off x="1971720" y="1646640"/>
            <a:ext cx="8264520" cy="172656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" name="Google Shape;20;p12"/>
          <p:cNvPicPr/>
          <p:nvPr/>
        </p:nvPicPr>
        <p:blipFill>
          <a:blip r:embed="rId17"/>
          <a:srcRect l="3021" t="11552" r="3074" b="11236"/>
          <a:stretch/>
        </p:blipFill>
        <p:spPr>
          <a:xfrm>
            <a:off x="838080" y="480960"/>
            <a:ext cx="2926080" cy="560160"/>
          </a:xfrm>
          <a:prstGeom prst="rect">
            <a:avLst/>
          </a:prstGeom>
          <a:ln>
            <a:noFill/>
          </a:ln>
        </p:spPr>
      </p:pic>
      <p:pic>
        <p:nvPicPr>
          <p:cNvPr id="6" name="Google Shape;21;p12"/>
          <p:cNvPicPr/>
          <p:nvPr/>
        </p:nvPicPr>
        <p:blipFill>
          <a:blip r:embed="rId18"/>
          <a:stretch/>
        </p:blipFill>
        <p:spPr>
          <a:xfrm>
            <a:off x="4533840" y="3158280"/>
            <a:ext cx="3122640" cy="3122640"/>
          </a:xfrm>
          <a:prstGeom prst="rect">
            <a:avLst/>
          </a:prstGeom>
          <a:ln>
            <a:noFill/>
          </a:ln>
        </p:spPr>
      </p:pic>
      <p:sp>
        <p:nvSpPr>
          <p:cNvPr id="7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12;p11"/>
          <p:cNvPicPr/>
          <p:nvPr/>
        </p:nvPicPr>
        <p:blipFill>
          <a:blip r:embed="rId14"/>
          <a:srcRect l="6973" t="36979" r="7355" b="36972"/>
          <a:stretch/>
        </p:blipFill>
        <p:spPr>
          <a:xfrm>
            <a:off x="9945360" y="396000"/>
            <a:ext cx="1780560" cy="53856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1581120" y="6314760"/>
            <a:ext cx="24274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Распространяется по лицензии </a:t>
            </a:r>
            <a:r>
              <a:rPr lang="ru-RU" sz="1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5"/>
              </a:rPr>
              <a:t>Creative Commons BY-NC-SA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4162320" y="6314760"/>
            <a:ext cx="391320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ООО «КиберТех»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Санкт-Петербург, 2020</a:t>
            </a:r>
            <a:endParaRPr lang="ru-RU" sz="1200" b="0" strike="noStrike" spc="-1">
              <a:latin typeface="Arial"/>
            </a:endParaRPr>
          </a:p>
        </p:txBody>
      </p:sp>
      <p:pic>
        <p:nvPicPr>
          <p:cNvPr id="48" name="Google Shape;15;p11"/>
          <p:cNvPicPr/>
          <p:nvPr/>
        </p:nvPicPr>
        <p:blipFill>
          <a:blip r:embed="rId16"/>
          <a:stretch/>
        </p:blipFill>
        <p:spPr>
          <a:xfrm>
            <a:off x="828720" y="6434280"/>
            <a:ext cx="738000" cy="257400"/>
          </a:xfrm>
          <a:prstGeom prst="rect">
            <a:avLst/>
          </a:prstGeom>
          <a:ln>
            <a:noFill/>
          </a:ln>
        </p:spPr>
      </p:pic>
      <p:sp>
        <p:nvSpPr>
          <p:cNvPr id="49" name="CustomShape 3"/>
          <p:cNvSpPr/>
          <p:nvPr/>
        </p:nvSpPr>
        <p:spPr>
          <a:xfrm>
            <a:off x="838080" y="360000"/>
            <a:ext cx="8801280" cy="61056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12;p11"/>
          <p:cNvPicPr/>
          <p:nvPr/>
        </p:nvPicPr>
        <p:blipFill>
          <a:blip r:embed="rId14"/>
          <a:srcRect l="6973" t="36979" r="7355" b="36972"/>
          <a:stretch/>
        </p:blipFill>
        <p:spPr>
          <a:xfrm>
            <a:off x="9945360" y="396000"/>
            <a:ext cx="1780560" cy="538560"/>
          </a:xfrm>
          <a:prstGeom prst="rect">
            <a:avLst/>
          </a:prstGeom>
          <a:ln>
            <a:noFill/>
          </a:ln>
        </p:spPr>
      </p:pic>
      <p:sp>
        <p:nvSpPr>
          <p:cNvPr id="89" name="CustomShape 1"/>
          <p:cNvSpPr/>
          <p:nvPr/>
        </p:nvSpPr>
        <p:spPr>
          <a:xfrm>
            <a:off x="1581120" y="6314760"/>
            <a:ext cx="24274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Распространяется по лицензии </a:t>
            </a:r>
            <a:r>
              <a:rPr lang="ru-RU" sz="1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5"/>
              </a:rPr>
              <a:t>Creative Commons BY-NC-SA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4162320" y="6314760"/>
            <a:ext cx="391320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ООО «КиберТех»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/>
                <a:ea typeface="Calibri"/>
              </a:rPr>
              <a:t>Санкт-Петербург, 2020</a:t>
            </a:r>
            <a:endParaRPr lang="ru-RU" sz="1200" b="0" strike="noStrike" spc="-1">
              <a:latin typeface="Arial"/>
            </a:endParaRPr>
          </a:p>
        </p:txBody>
      </p:sp>
      <p:pic>
        <p:nvPicPr>
          <p:cNvPr id="91" name="Google Shape;15;p11"/>
          <p:cNvPicPr/>
          <p:nvPr/>
        </p:nvPicPr>
        <p:blipFill>
          <a:blip r:embed="rId16"/>
          <a:stretch/>
        </p:blipFill>
        <p:spPr>
          <a:xfrm>
            <a:off x="828720" y="6434280"/>
            <a:ext cx="738000" cy="25740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838080" y="360000"/>
            <a:ext cx="8801280" cy="61056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4"/>
          <p:cNvSpPr/>
          <p:nvPr/>
        </p:nvSpPr>
        <p:spPr>
          <a:xfrm>
            <a:off x="4785840" y="1648440"/>
            <a:ext cx="6031440" cy="252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Calibri"/>
              </a:rPr>
              <a:t>Поддержка ТРИК: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7"/>
              </a:rPr>
              <a:t>support@trikset.com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Calibri"/>
              </a:rPr>
              <a:t>Справочный центр ТРИК: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18"/>
              </a:rPr>
              <a:t>help.trikset.com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94" name="CustomShape 5"/>
          <p:cNvSpPr/>
          <p:nvPr/>
        </p:nvSpPr>
        <p:spPr>
          <a:xfrm flipH="1">
            <a:off x="836640" y="322560"/>
            <a:ext cx="880164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Информация и контакты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95" name="Google Shape;33;p14"/>
          <p:cNvPicPr/>
          <p:nvPr/>
        </p:nvPicPr>
        <p:blipFill>
          <a:blip r:embed="rId19"/>
          <a:stretch/>
        </p:blipFill>
        <p:spPr>
          <a:xfrm>
            <a:off x="375480" y="2214720"/>
            <a:ext cx="3591360" cy="3591360"/>
          </a:xfrm>
          <a:prstGeom prst="rect">
            <a:avLst/>
          </a:prstGeom>
          <a:ln>
            <a:noFill/>
          </a:ln>
        </p:spPr>
      </p:pic>
      <p:pic>
        <p:nvPicPr>
          <p:cNvPr id="96" name="Google Shape;34;p14"/>
          <p:cNvPicPr/>
          <p:nvPr/>
        </p:nvPicPr>
        <p:blipFill>
          <a:blip r:embed="rId20"/>
          <a:stretch/>
        </p:blipFill>
        <p:spPr>
          <a:xfrm>
            <a:off x="4814280" y="5054040"/>
            <a:ext cx="2579760" cy="398520"/>
          </a:xfrm>
          <a:prstGeom prst="rect">
            <a:avLst/>
          </a:prstGeom>
          <a:ln>
            <a:noFill/>
          </a:ln>
        </p:spPr>
      </p:pic>
      <p:sp>
        <p:nvSpPr>
          <p:cNvPr id="97" name="CustomShape 6"/>
          <p:cNvSpPr/>
          <p:nvPr/>
        </p:nvSpPr>
        <p:spPr>
          <a:xfrm>
            <a:off x="7485120" y="5025960"/>
            <a:ext cx="1004040" cy="455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  <a:ea typeface="Calibri"/>
              </a:rPr>
              <a:t>trikset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98" name="CustomShape 7"/>
          <p:cNvSpPr/>
          <p:nvPr/>
        </p:nvSpPr>
        <p:spPr>
          <a:xfrm>
            <a:off x="965520" y="1581120"/>
            <a:ext cx="256212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u="sng" strike="noStrike" spc="-1">
                <a:solidFill>
                  <a:srgbClr val="0563C1"/>
                </a:solidFill>
                <a:uFillTx/>
                <a:latin typeface="Calibri"/>
                <a:ea typeface="Calibri"/>
                <a:hlinkClick r:id="rId21"/>
              </a:rPr>
              <a:t>trikset.com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99" name="PlaceHolder 8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00" name="PlaceHolder 9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1963080" y="2130480"/>
            <a:ext cx="8264520" cy="87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strike="noStrike" spc="-1">
                <a:solidFill>
                  <a:srgbClr val="99CC00"/>
                </a:solidFill>
                <a:latin typeface="Verdana"/>
                <a:ea typeface="Verdana"/>
              </a:rPr>
              <a:t>Массивы</a:t>
            </a:r>
            <a:endParaRPr lang="ru-RU" sz="4800" b="0" strike="noStrike" spc="-1"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54550A7-7E02-4670-9C9A-8B188AD087AC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D60D164D-07D9-4936-BE96-CCB28C6A8B02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10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84" name="CustomShape 2"/>
          <p:cNvSpPr/>
          <p:nvPr/>
        </p:nvSpPr>
        <p:spPr>
          <a:xfrm>
            <a:off x="838080" y="376920"/>
            <a:ext cx="880164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Массивы. Вывод на экран.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615FAF6-3CDC-4E4E-A5D6-2FA02E36E7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077" y="1139257"/>
            <a:ext cx="8207846" cy="515663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E02185EF-DFF3-4384-8A8C-CB3A39E42B46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11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838080" y="376920"/>
            <a:ext cx="880164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Массивы. Вывод на экран.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663120" y="980728"/>
            <a:ext cx="11159280" cy="71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marL="1440">
              <a:lnSpc>
                <a:spcPct val="100000"/>
              </a:lnSpc>
              <a:buClr>
                <a:srgbClr val="000000"/>
              </a:buClr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Можно реализовать вывод не отдельно в подпрограмме, а в теле основного цикла:</a:t>
            </a:r>
            <a:endParaRPr lang="ru-RU" sz="2200" b="0" strike="noStrike" spc="-1" dirty="0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3FB0A2E-5FC6-4EC8-AF67-AD5F1730E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32" y="1397299"/>
            <a:ext cx="10011280" cy="532282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9E6BDABA-B6B6-4B01-88F2-2894CB168C07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12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Движение по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92" name="CustomShape 3"/>
          <p:cNvSpPr/>
          <p:nvPr/>
        </p:nvSpPr>
        <p:spPr>
          <a:xfrm>
            <a:off x="838080" y="1078920"/>
            <a:ext cx="5317560" cy="36164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Задача 3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: </a:t>
            </a:r>
            <a:endParaRPr lang="ru-RU" sz="22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901"/>
              </a:spcBef>
            </a:pP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Реализовать движение в лабиринте по траектории, заданной массивом.</a:t>
            </a:r>
            <a:endParaRPr lang="ru-RU" sz="22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901"/>
              </a:spcBef>
            </a:pP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Есть подпрограммы </a:t>
            </a: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Вперед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, </a:t>
            </a: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Направо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, </a:t>
            </a: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Налево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. </a:t>
            </a:r>
            <a:endParaRPr lang="ru-RU" sz="22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901"/>
              </a:spcBef>
            </a:pP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Кодируем их следующим образом: </a:t>
            </a:r>
            <a:endParaRPr lang="ru-RU" sz="22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901"/>
              </a:spcBef>
            </a:pP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Вперед — 3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;  </a:t>
            </a: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направо — 1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;  </a:t>
            </a:r>
            <a:r>
              <a:rPr lang="ru-RU" sz="2200" b="1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налево - 2</a:t>
            </a:r>
            <a:r>
              <a:rPr lang="ru-RU" sz="22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. </a:t>
            </a:r>
            <a:endParaRPr lang="ru-RU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200" b="0" strike="noStrike" spc="-1" dirty="0">
              <a:latin typeface="Arial"/>
            </a:endParaRPr>
          </a:p>
        </p:txBody>
      </p:sp>
      <p:pic>
        <p:nvPicPr>
          <p:cNvPr id="193" name="Google Shape;128;p22"/>
          <p:cNvPicPr/>
          <p:nvPr/>
        </p:nvPicPr>
        <p:blipFill>
          <a:blip r:embed="rId2"/>
          <a:stretch/>
        </p:blipFill>
        <p:spPr>
          <a:xfrm>
            <a:off x="6869880" y="1840680"/>
            <a:ext cx="4482360" cy="3528360"/>
          </a:xfrm>
          <a:prstGeom prst="rect">
            <a:avLst/>
          </a:prstGeom>
          <a:ln w="9360">
            <a:solidFill>
              <a:schemeClr val="dk2"/>
            </a:solidFill>
            <a:round/>
          </a:ln>
        </p:spPr>
      </p:pic>
      <p:grpSp>
        <p:nvGrpSpPr>
          <p:cNvPr id="194" name="Group 4"/>
          <p:cNvGrpSpPr/>
          <p:nvPr/>
        </p:nvGrpSpPr>
        <p:grpSpPr>
          <a:xfrm>
            <a:off x="792000" y="4510440"/>
            <a:ext cx="5762160" cy="1536120"/>
            <a:chOff x="792000" y="4510440"/>
            <a:chExt cx="5762160" cy="1536120"/>
          </a:xfrm>
        </p:grpSpPr>
        <p:sp>
          <p:nvSpPr>
            <p:cNvPr id="195" name="CustomShape 5"/>
            <p:cNvSpPr/>
            <p:nvPr/>
          </p:nvSpPr>
          <p:spPr>
            <a:xfrm>
              <a:off x="792000" y="4510440"/>
              <a:ext cx="5762160" cy="1536120"/>
            </a:xfrm>
            <a:prstGeom prst="roundRect">
              <a:avLst>
                <a:gd name="adj" fmla="val 16667"/>
              </a:avLst>
            </a:prstGeom>
            <a:ln>
              <a:round/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196" name="CustomShape 6"/>
            <p:cNvSpPr/>
            <p:nvPr/>
          </p:nvSpPr>
          <p:spPr>
            <a:xfrm>
              <a:off x="864720" y="4976280"/>
              <a:ext cx="5617080" cy="1048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6560" tIns="106560" rIns="106560" bIns="10656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839"/>
                </a:spcAft>
              </a:pPr>
              <a:r>
                <a:rPr lang="ru-RU" sz="2400" b="0" strike="noStrike" spc="-1">
                  <a:solidFill>
                    <a:srgbClr val="333333"/>
                  </a:solidFill>
                  <a:latin typeface="Calibri"/>
                  <a:ea typeface="Montserrat"/>
                </a:rPr>
                <a:t>Пример массива: mas = [3, 1, 3, 3, 2, 3, 3] — вперед, направо, вперед, вперед, налево, вперед, вперед. </a:t>
              </a:r>
              <a:endParaRPr lang="ru-RU" sz="2400" b="0" strike="noStrike" spc="-1">
                <a:latin typeface="Arial"/>
              </a:endParaRPr>
            </a:p>
            <a:p>
              <a:pPr>
                <a:lnSpc>
                  <a:spcPct val="90000"/>
                </a:lnSpc>
                <a:spcAft>
                  <a:spcPts val="981"/>
                </a:spcAft>
              </a:pPr>
              <a:endParaRPr lang="ru-RU" sz="2400" b="0" strike="noStrike" spc="-1">
                <a:latin typeface="Arial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8E137EA5-7051-4619-835F-30BD3B9EBF49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13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98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Движение по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99" name="CustomShape 3"/>
          <p:cNvSpPr/>
          <p:nvPr/>
        </p:nvSpPr>
        <p:spPr>
          <a:xfrm>
            <a:off x="838080" y="1098720"/>
            <a:ext cx="10513800" cy="270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6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Реализация в  TRIK </a:t>
            </a:r>
            <a:r>
              <a:rPr lang="ru-RU" sz="26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Studio</a:t>
            </a:r>
            <a:br>
              <a:rPr dirty="0"/>
            </a:b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Объявите переменные: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trajectory</a:t>
            </a: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— массив с траекторией, составленной по лабиринту;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i</a:t>
            </a: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— </a:t>
            </a:r>
            <a:r>
              <a:rPr lang="ru-RU" sz="26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индекс элемента в массиве.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600" b="0" strike="noStrike" spc="-1" dirty="0">
              <a:latin typeface="Arial"/>
            </a:endParaRPr>
          </a:p>
        </p:txBody>
      </p:sp>
      <p:pic>
        <p:nvPicPr>
          <p:cNvPr id="200" name="Google Shape;136;p23"/>
          <p:cNvPicPr/>
          <p:nvPr/>
        </p:nvPicPr>
        <p:blipFill>
          <a:blip r:embed="rId2"/>
          <a:stretch/>
        </p:blipFill>
        <p:spPr>
          <a:xfrm>
            <a:off x="2250720" y="3817080"/>
            <a:ext cx="7688880" cy="2159640"/>
          </a:xfrm>
          <a:prstGeom prst="rect">
            <a:avLst/>
          </a:prstGeom>
          <a:ln w="9360">
            <a:solidFill>
              <a:schemeClr val="dk2"/>
            </a:solidFill>
            <a:rou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2688AB0D-E5EB-41C8-B9B1-6E31F6D751F2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14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Движение по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03" name="CustomShape 3"/>
          <p:cNvSpPr/>
          <p:nvPr/>
        </p:nvSpPr>
        <p:spPr>
          <a:xfrm>
            <a:off x="864000" y="1656000"/>
            <a:ext cx="6217200" cy="376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600" b="0" strike="noStrike" spc="-1">
                <a:solidFill>
                  <a:srgbClr val="000000"/>
                </a:solidFill>
                <a:latin typeface="Calibri"/>
                <a:ea typeface="Calibri"/>
              </a:rPr>
              <a:t>Добавьте на сцену блок «Цикл». </a:t>
            </a:r>
            <a:endParaRPr lang="ru-RU" sz="26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0" strike="noStrike" spc="-1">
                <a:solidFill>
                  <a:srgbClr val="000000"/>
                </a:solidFill>
                <a:latin typeface="Calibri"/>
                <a:ea typeface="Calibri"/>
              </a:rPr>
              <a:t>Количество итераций равно количеству элементов в массиве </a:t>
            </a:r>
            <a:r>
              <a:rPr lang="ru-RU" sz="2600" b="1" strike="noStrike" spc="-1">
                <a:solidFill>
                  <a:srgbClr val="000000"/>
                </a:solidFill>
                <a:latin typeface="Calibri"/>
                <a:ea typeface="Calibri"/>
              </a:rPr>
              <a:t>trajectory</a:t>
            </a:r>
            <a:r>
              <a:rPr lang="ru-RU" sz="2600" b="0" strike="noStrike" spc="-1">
                <a:solidFill>
                  <a:srgbClr val="000000"/>
                </a:solidFill>
                <a:latin typeface="Calibri"/>
                <a:ea typeface="Calibri"/>
              </a:rPr>
              <a:t>, в данном случае, оно равно 18.</a:t>
            </a:r>
            <a:endParaRPr lang="ru-RU" sz="26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endParaRPr lang="ru-RU" sz="26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0" strike="noStrike" spc="-1">
                <a:solidFill>
                  <a:srgbClr val="000000"/>
                </a:solidFill>
                <a:latin typeface="Calibri"/>
                <a:ea typeface="Calibri"/>
              </a:rPr>
              <a:t>Не помеченная исходящая связь от блока «Цикл» ведёт на конец программы, отмеченный блоком «Конец».</a:t>
            </a:r>
            <a:endParaRPr lang="ru-RU" sz="26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endParaRPr lang="ru-RU" sz="26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901"/>
              </a:spcBef>
              <a:spcAft>
                <a:spcPts val="901"/>
              </a:spcAft>
            </a:pPr>
            <a:endParaRPr lang="ru-RU" sz="2600" b="0" strike="noStrike" spc="-1">
              <a:latin typeface="Arial"/>
            </a:endParaRPr>
          </a:p>
        </p:txBody>
      </p:sp>
      <p:pic>
        <p:nvPicPr>
          <p:cNvPr id="204" name="Google Shape;144;p24"/>
          <p:cNvPicPr/>
          <p:nvPr/>
        </p:nvPicPr>
        <p:blipFill>
          <a:blip r:embed="rId2"/>
          <a:stretch/>
        </p:blipFill>
        <p:spPr>
          <a:xfrm>
            <a:off x="7536160" y="1808280"/>
            <a:ext cx="3592800" cy="3727080"/>
          </a:xfrm>
          <a:prstGeom prst="rect">
            <a:avLst/>
          </a:prstGeom>
          <a:ln w="9360">
            <a:solidFill>
              <a:schemeClr val="dk2"/>
            </a:solidFill>
            <a:rou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Рисунок 204"/>
          <p:cNvPicPr/>
          <p:nvPr/>
        </p:nvPicPr>
        <p:blipFill>
          <a:blip r:embed="rId2"/>
          <a:stretch/>
        </p:blipFill>
        <p:spPr>
          <a:xfrm>
            <a:off x="7056000" y="3115784"/>
            <a:ext cx="4876560" cy="3409560"/>
          </a:xfrm>
          <a:prstGeom prst="rect">
            <a:avLst/>
          </a:prstGeom>
          <a:ln>
            <a:noFill/>
          </a:ln>
        </p:spPr>
      </p:pic>
      <p:sp>
        <p:nvSpPr>
          <p:cNvPr id="206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E2218226-957E-43F0-A5CB-378866231B81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15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Движение по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623392" y="995400"/>
            <a:ext cx="11303280" cy="243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Выполнение движений можно сделать через цепочку блоков </a:t>
            </a:r>
            <a:r>
              <a:rPr lang="ru-RU" sz="24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if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, но в данном случае более уместен блок </a:t>
            </a:r>
            <a:r>
              <a:rPr lang="ru-RU" sz="24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switch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. 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В свойствах блока</a:t>
            </a:r>
            <a:r>
              <a:rPr lang="ru-RU" sz="24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укажите элемент массива с номером.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Добавьте 4 связи: на подпрограммы вправо, влево, вперед и одну пустую. Пронумеруйте ветки в соответствии с описанием задачи.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901"/>
              </a:spcBef>
              <a:spcAft>
                <a:spcPts val="901"/>
              </a:spcAft>
            </a:pPr>
            <a:endParaRPr lang="ru-RU" sz="2000" b="0" strike="noStrike" spc="-1" dirty="0"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>
            <a:off x="623392" y="3717032"/>
            <a:ext cx="5833800" cy="22574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Можно обойтись и тремя ветками: 1 -«направо», 2 - «налево» и </a:t>
            </a:r>
            <a:r>
              <a:rPr lang="ru-RU" sz="2400" b="0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default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- «вперед». Но лучше оставить ветку под «ничего не делать», если вдруг в массиве будет что-то отличное от 1, 2 или 3.</a:t>
            </a:r>
            <a:endParaRPr lang="ru-RU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9203B2D8-B9F7-4C3A-8924-BB6B658CD44A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16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Движение по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12" name="CustomShape 3"/>
          <p:cNvSpPr/>
          <p:nvPr/>
        </p:nvSpPr>
        <p:spPr>
          <a:xfrm>
            <a:off x="838080" y="1270440"/>
            <a:ext cx="10513800" cy="156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После выполнения элементарного действия необходимо увеличить индекс элемента в массиве и замкнуть цикл.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Блок таймер необязателен, т.к. действия у нас пошаговые в цикле.</a:t>
            </a:r>
            <a:endParaRPr lang="ru-RU" sz="2600" b="0" strike="noStrike" spc="-1" dirty="0">
              <a:latin typeface="Arial"/>
            </a:endParaRPr>
          </a:p>
        </p:txBody>
      </p:sp>
      <p:pic>
        <p:nvPicPr>
          <p:cNvPr id="213" name="Google Shape;161;p26"/>
          <p:cNvPicPr/>
          <p:nvPr/>
        </p:nvPicPr>
        <p:blipFill>
          <a:blip r:embed="rId2"/>
          <a:stretch/>
        </p:blipFill>
        <p:spPr>
          <a:xfrm>
            <a:off x="4240080" y="2834280"/>
            <a:ext cx="3710520" cy="2706120"/>
          </a:xfrm>
          <a:prstGeom prst="rect">
            <a:avLst/>
          </a:prstGeom>
          <a:ln w="9360">
            <a:solidFill>
              <a:schemeClr val="dk2"/>
            </a:solidFill>
            <a:rou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FC39F3B-77D2-4C44-8D4B-8B0CDAA384D8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17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Движение по траектории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endParaRPr lang="ru-RU" sz="3600" b="0" strike="noStrike" spc="-1">
              <a:latin typeface="Arial"/>
            </a:endParaRPr>
          </a:p>
        </p:txBody>
      </p:sp>
      <p:sp>
        <p:nvSpPr>
          <p:cNvPr id="216" name="CustomShape 3"/>
          <p:cNvSpPr/>
          <p:nvPr/>
        </p:nvSpPr>
        <p:spPr>
          <a:xfrm>
            <a:off x="838080" y="1084680"/>
            <a:ext cx="1051380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  <a:ea typeface="Montserrat"/>
              </a:rPr>
              <a:t>Общий вид алгоритма: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217" name="Рисунок 216"/>
          <p:cNvPicPr/>
          <p:nvPr/>
        </p:nvPicPr>
        <p:blipFill>
          <a:blip r:embed="rId2"/>
          <a:stretch/>
        </p:blipFill>
        <p:spPr>
          <a:xfrm>
            <a:off x="1401120" y="1784880"/>
            <a:ext cx="9038880" cy="457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B0C89B08-9F8F-4EC0-BC6D-3A9B65339C7A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18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838080" y="1059480"/>
            <a:ext cx="10513800" cy="91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1" strike="noStrike" spc="-1">
                <a:solidFill>
                  <a:srgbClr val="333333"/>
                </a:solidFill>
                <a:latin typeface="Calibri"/>
                <a:ea typeface="Montserrat"/>
              </a:rPr>
              <a:t>Задача 4</a:t>
            </a:r>
            <a:r>
              <a:rPr lang="ru-RU" sz="2400" b="0" strike="noStrike" spc="-1">
                <a:solidFill>
                  <a:srgbClr val="333333"/>
                </a:solidFill>
                <a:latin typeface="Calibri"/>
                <a:ea typeface="Montserrat"/>
              </a:rPr>
              <a:t>: Пройдите лабиринт по правилу правой руки, записывая траекторию в массив. Выведите массив на экран робота в 2 столбца.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221" name="Google Shape;177;p28"/>
          <p:cNvPicPr/>
          <p:nvPr/>
        </p:nvPicPr>
        <p:blipFill>
          <a:blip r:embed="rId2"/>
          <a:stretch/>
        </p:blipFill>
        <p:spPr>
          <a:xfrm>
            <a:off x="3558240" y="2048760"/>
            <a:ext cx="5073480" cy="3983040"/>
          </a:xfrm>
          <a:prstGeom prst="rect">
            <a:avLst/>
          </a:prstGeom>
          <a:ln w="9360">
            <a:solidFill>
              <a:schemeClr val="dk2"/>
            </a:solidFill>
            <a:rou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89D27890-1D6D-467C-97DE-07A6F0A10FBE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19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24" name="CustomShape 3"/>
          <p:cNvSpPr/>
          <p:nvPr/>
        </p:nvSpPr>
        <p:spPr>
          <a:xfrm>
            <a:off x="818280" y="1328400"/>
            <a:ext cx="7471440" cy="15245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spc="-1" dirty="0">
                <a:solidFill>
                  <a:srgbClr val="333333"/>
                </a:solidFill>
                <a:latin typeface="Calibri"/>
                <a:ea typeface="Calibri"/>
              </a:rPr>
              <a:t>Даны</a:t>
            </a: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Calibri"/>
              </a:rPr>
              <a:t> подпрограммы </a:t>
            </a:r>
            <a:r>
              <a:rPr lang="ru-RU" sz="2400" b="1" strike="noStrike" spc="-1" dirty="0">
                <a:solidFill>
                  <a:srgbClr val="333333"/>
                </a:solidFill>
                <a:latin typeface="Calibri"/>
                <a:ea typeface="Calibri"/>
              </a:rPr>
              <a:t>Вперед</a:t>
            </a: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Calibri"/>
              </a:rPr>
              <a:t>, </a:t>
            </a:r>
            <a:r>
              <a:rPr lang="ru-RU" sz="2400" b="1" strike="noStrike" spc="-1" dirty="0">
                <a:solidFill>
                  <a:srgbClr val="333333"/>
                </a:solidFill>
                <a:latin typeface="Calibri"/>
                <a:ea typeface="Calibri"/>
              </a:rPr>
              <a:t>Направо</a:t>
            </a: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Calibri"/>
              </a:rPr>
              <a:t>, </a:t>
            </a:r>
            <a:r>
              <a:rPr lang="ru-RU" sz="2400" b="1" strike="noStrike" spc="-1" dirty="0">
                <a:solidFill>
                  <a:srgbClr val="333333"/>
                </a:solidFill>
                <a:latin typeface="Calibri"/>
                <a:ea typeface="Calibri"/>
              </a:rPr>
              <a:t>Налево</a:t>
            </a: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Calibri"/>
              </a:rPr>
              <a:t>.  Закодируйте их следующим образом: 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Calibri"/>
              </a:rPr>
              <a:t>вперед - 3, направо - 1, налево - 2. </a:t>
            </a:r>
            <a:endParaRPr lang="ru-RU" sz="2400" b="0" strike="noStrike" spc="-1" dirty="0">
              <a:latin typeface="Arial"/>
            </a:endParaRPr>
          </a:p>
        </p:txBody>
      </p:sp>
      <p:sp>
        <p:nvSpPr>
          <p:cNvPr id="225" name="CustomShape 4"/>
          <p:cNvSpPr/>
          <p:nvPr/>
        </p:nvSpPr>
        <p:spPr>
          <a:xfrm>
            <a:off x="792000" y="3212976"/>
            <a:ext cx="5425200" cy="199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6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Реализация в  TRIK </a:t>
            </a:r>
            <a:r>
              <a:rPr lang="ru-RU" sz="26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Studio</a:t>
            </a: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Объявите переменные:</a:t>
            </a:r>
            <a:br>
              <a:rPr dirty="0"/>
            </a:br>
            <a:r>
              <a:rPr lang="ru-RU" sz="26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move</a:t>
            </a:r>
            <a:r>
              <a:rPr lang="ru-RU" sz="26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{}</a:t>
            </a: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— пустой массив траектории;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6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i</a:t>
            </a: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— </a:t>
            </a:r>
            <a:r>
              <a:rPr lang="ru-RU" sz="26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индекс элемента в массиве;</a:t>
            </a:r>
            <a:endParaRPr lang="ru-RU" sz="2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endParaRPr lang="ru-RU" sz="2600" b="0" strike="noStrike" spc="-1" dirty="0">
              <a:latin typeface="Arial"/>
            </a:endParaRPr>
          </a:p>
        </p:txBody>
      </p:sp>
      <p:pic>
        <p:nvPicPr>
          <p:cNvPr id="226" name="Рисунок 225"/>
          <p:cNvPicPr/>
          <p:nvPr/>
        </p:nvPicPr>
        <p:blipFill>
          <a:blip r:embed="rId2"/>
          <a:stretch/>
        </p:blipFill>
        <p:spPr>
          <a:xfrm>
            <a:off x="7438320" y="1850760"/>
            <a:ext cx="3913560" cy="3332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54537C1E-C348-40EA-84D0-88673FCA3A24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838080" y="376920"/>
            <a:ext cx="880164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Массивы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41" name="CustomShape 3"/>
          <p:cNvSpPr/>
          <p:nvPr/>
        </p:nvSpPr>
        <p:spPr>
          <a:xfrm>
            <a:off x="1045080" y="1221840"/>
            <a:ext cx="10514160" cy="127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  <a:ea typeface="Calibri"/>
              </a:rPr>
              <a:t>Массив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  <a:ea typeface="Calibri"/>
              </a:rPr>
              <a:t> — разновидность объекта, которая предназначена для хранения пронумерованных значений и предлагает дополнительные методы для удобного манипулирования такой коллекцией.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42" name="CustomShape 4"/>
          <p:cNvSpPr/>
          <p:nvPr/>
        </p:nvSpPr>
        <p:spPr>
          <a:xfrm>
            <a:off x="838080" y="1204560"/>
            <a:ext cx="10514160" cy="13989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00B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CustomShape 5"/>
          <p:cNvSpPr/>
          <p:nvPr/>
        </p:nvSpPr>
        <p:spPr>
          <a:xfrm>
            <a:off x="838080" y="2696400"/>
            <a:ext cx="10133280" cy="3466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  <a:spcBef>
                <a:spcPts val="901"/>
              </a:spcBef>
            </a:pP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Они обычно используются для хранения однотипных пронумерованных данных, например, список студентов в группе, их оценки, список товаров, их цена, курсы валют за разные дни, и т.п.</a:t>
            </a:r>
            <a:br>
              <a:rPr dirty="0"/>
            </a:br>
            <a:br>
              <a:rPr dirty="0"/>
            </a:b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Массивы задаются в блоке </a:t>
            </a:r>
            <a:r>
              <a:rPr lang="ru-RU" sz="2000" b="1" strike="noStrike" spc="-1" dirty="0">
                <a:solidFill>
                  <a:srgbClr val="00B050"/>
                </a:solidFill>
                <a:latin typeface="Calibri"/>
                <a:ea typeface="Calibri"/>
              </a:rPr>
              <a:t>«Выражение»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следующим образом: </a:t>
            </a:r>
            <a:endParaRPr lang="ru-RU" sz="2000" b="0" strike="noStrike" spc="-1" dirty="0">
              <a:latin typeface="Arial"/>
            </a:endParaRPr>
          </a:p>
          <a:p>
            <a:pPr marL="457200" indent="-322560">
              <a:lnSpc>
                <a:spcPct val="115000"/>
              </a:lnSpc>
              <a:spcBef>
                <a:spcPts val="901"/>
              </a:spcBef>
              <a:buClr>
                <a:srgbClr val="333333"/>
              </a:buClr>
              <a:buFont typeface="Arial"/>
              <a:buChar char="●"/>
            </a:pPr>
            <a:r>
              <a:rPr lang="ru-RU" sz="20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 = {}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— это пустой массив;  «</a:t>
            </a:r>
            <a:r>
              <a:rPr lang="ru-RU" sz="20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» - имя массива.</a:t>
            </a:r>
            <a:endParaRPr lang="ru-RU" sz="2000" b="0" strike="noStrike" spc="-1" dirty="0">
              <a:latin typeface="Arial"/>
            </a:endParaRPr>
          </a:p>
          <a:p>
            <a:pPr marL="457200" indent="-322560">
              <a:lnSpc>
                <a:spcPct val="115000"/>
              </a:lnSpc>
              <a:buClr>
                <a:srgbClr val="333333"/>
              </a:buClr>
              <a:buFont typeface="Arial"/>
              <a:buChar char="●"/>
            </a:pPr>
            <a:r>
              <a:rPr lang="ru-RU" sz="20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 = {1, 5, 6, 7, 8}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— массив из 5 элементов.</a:t>
            </a:r>
            <a:endParaRPr lang="ru-RU" sz="2000" b="0" strike="noStrike" spc="-1" dirty="0">
              <a:latin typeface="Arial"/>
            </a:endParaRPr>
          </a:p>
          <a:p>
            <a:pPr marL="1080">
              <a:lnSpc>
                <a:spcPct val="115000"/>
              </a:lnSpc>
              <a:spcBef>
                <a:spcPts val="901"/>
              </a:spcBef>
              <a:buClr>
                <a:srgbClr val="000000"/>
              </a:buClr>
              <a:buSzPct val="45000"/>
            </a:pP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Обращение к элементу массива: </a:t>
            </a:r>
            <a:endParaRPr lang="ru-RU" sz="2000" b="0" strike="noStrike" spc="-1" dirty="0">
              <a:latin typeface="Arial"/>
            </a:endParaRPr>
          </a:p>
          <a:p>
            <a:pPr marL="457200" indent="-322560">
              <a:lnSpc>
                <a:spcPct val="115000"/>
              </a:lnSpc>
              <a:spcBef>
                <a:spcPts val="901"/>
              </a:spcBef>
              <a:buClr>
                <a:srgbClr val="333333"/>
              </a:buClr>
              <a:buFont typeface="Arial"/>
              <a:buChar char="●"/>
            </a:pPr>
            <a:r>
              <a:rPr lang="ru-RU" sz="2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[0] , </a:t>
            </a:r>
            <a:r>
              <a:rPr lang="ru-RU" sz="2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[2], </a:t>
            </a:r>
            <a:r>
              <a:rPr lang="ru-RU" sz="2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[4] — </a:t>
            </a:r>
            <a:r>
              <a:rPr lang="ru-RU" sz="2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mas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[i], где i — это номер элемента в массиве, начиная с 0.</a:t>
            </a:r>
            <a:endParaRPr lang="ru-RU" sz="2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05FC9BC-BA99-4C77-997D-A917A68B0065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20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28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29" name="CustomShape 3"/>
          <p:cNvSpPr/>
          <p:nvPr/>
        </p:nvSpPr>
        <p:spPr>
          <a:xfrm>
            <a:off x="767408" y="1126640"/>
            <a:ext cx="10513800" cy="862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6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Напишите или загрузите алгоритм езды по правилу правой руки:</a:t>
            </a:r>
            <a:endParaRPr lang="ru-RU" sz="2600" b="0" strike="noStrike" spc="-1" dirty="0">
              <a:latin typeface="Arial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tretch/>
        </p:blipFill>
        <p:spPr>
          <a:xfrm>
            <a:off x="1410060" y="1690520"/>
            <a:ext cx="9371880" cy="4618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0981B40-D95C-452D-9CDB-26DB2F698E65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21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32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34" name="CustomShape 3"/>
          <p:cNvSpPr/>
          <p:nvPr/>
        </p:nvSpPr>
        <p:spPr>
          <a:xfrm>
            <a:off x="718200" y="1052736"/>
            <a:ext cx="10633680" cy="144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6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Такой «оптимизированный» алгоритм будет работать в TRUK </a:t>
            </a:r>
            <a:r>
              <a:rPr lang="ru-RU" sz="2600" b="0" strike="noStrike" spc="-1" dirty="0" err="1">
                <a:solidFill>
                  <a:srgbClr val="333333"/>
                </a:solidFill>
                <a:latin typeface="Calibri"/>
                <a:ea typeface="Montserrat"/>
              </a:rPr>
              <a:t>Studio</a:t>
            </a:r>
            <a:r>
              <a:rPr lang="ru-RU" sz="26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, но при генерации кода для контроллера, выдаст ошибку:</a:t>
            </a:r>
            <a:br>
              <a:rPr dirty="0"/>
            </a:br>
            <a:r>
              <a:rPr lang="ru-RU" dirty="0"/>
              <a:t>"</a:t>
            </a:r>
            <a:r>
              <a:rPr lang="ru-RU" sz="2000" b="0" strike="noStrike" spc="-1" dirty="0">
                <a:solidFill>
                  <a:srgbClr val="333333"/>
                </a:solidFill>
                <a:latin typeface="Arial"/>
                <a:ea typeface="Montserrat"/>
              </a:rPr>
              <a:t>ОШИБКА: Данная диаграмма не может быть сгенерирована в структурированный код.»</a:t>
            </a:r>
            <a:endParaRPr lang="ru-RU" sz="2000" b="0" strike="noStrike" spc="-1" dirty="0">
              <a:latin typeface="Arial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tretch/>
        </p:blipFill>
        <p:spPr>
          <a:xfrm>
            <a:off x="1410060" y="2348880"/>
            <a:ext cx="9371880" cy="411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Рисунок 234"/>
          <p:cNvPicPr/>
          <p:nvPr/>
        </p:nvPicPr>
        <p:blipFill>
          <a:blip r:embed="rId2"/>
          <a:stretch/>
        </p:blipFill>
        <p:spPr>
          <a:xfrm>
            <a:off x="4144640" y="3415479"/>
            <a:ext cx="7207240" cy="2533801"/>
          </a:xfrm>
          <a:prstGeom prst="rect">
            <a:avLst/>
          </a:prstGeom>
          <a:ln>
            <a:noFill/>
          </a:ln>
        </p:spPr>
      </p:pic>
      <p:sp>
        <p:nvSpPr>
          <p:cNvPr id="236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C72E47B9-4ADB-4A55-8476-BC32479995B5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22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37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38" name="CustomShape 3"/>
          <p:cNvSpPr/>
          <p:nvPr/>
        </p:nvSpPr>
        <p:spPr>
          <a:xfrm>
            <a:off x="864000" y="1152000"/>
            <a:ext cx="10296000" cy="20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В начале программы задайте массив и индекс элемента в массиве.</a:t>
            </a:r>
            <a:endParaRPr lang="ru-RU" sz="2600" b="0" strike="noStrike" spc="-1" dirty="0">
              <a:latin typeface="Calibri"/>
            </a:endParaRPr>
          </a:p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Перед каждым элементарным действием добавьте блок «выражение» с присвоением элементу массива соответствующего значения и увеличением индекса: </a:t>
            </a:r>
            <a:endParaRPr lang="ru-RU" sz="2600" b="0" strike="noStrike" spc="-1" dirty="0">
              <a:latin typeface="Calibri"/>
            </a:endParaRPr>
          </a:p>
          <a:p>
            <a:pPr>
              <a:lnSpc>
                <a:spcPct val="115000"/>
              </a:lnSpc>
              <a:spcAft>
                <a:spcPts val="901"/>
              </a:spcAft>
            </a:pPr>
            <a:endParaRPr lang="ru-RU" sz="2600" b="0" strike="noStrike" spc="-1" dirty="0">
              <a:latin typeface="Calibri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/>
          <a:stretch/>
        </p:blipFill>
        <p:spPr>
          <a:xfrm>
            <a:off x="864000" y="3415479"/>
            <a:ext cx="3162240" cy="252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6BE145CE-0B12-4D4C-A5F0-5724CA391E22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23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42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243" name="Google Shape;212;p32"/>
          <p:cNvPicPr/>
          <p:nvPr/>
        </p:nvPicPr>
        <p:blipFill>
          <a:blip r:embed="rId2"/>
          <a:stretch/>
        </p:blipFill>
        <p:spPr>
          <a:xfrm>
            <a:off x="7272000" y="2376000"/>
            <a:ext cx="4223880" cy="2867400"/>
          </a:xfrm>
          <a:prstGeom prst="rect">
            <a:avLst/>
          </a:prstGeom>
          <a:ln w="9360">
            <a:solidFill>
              <a:schemeClr val="dk2"/>
            </a:solidFill>
            <a:round/>
          </a:ln>
        </p:spPr>
      </p:pic>
      <p:sp>
        <p:nvSpPr>
          <p:cNvPr id="244" name="CustomShape 3"/>
          <p:cNvSpPr/>
          <p:nvPr/>
        </p:nvSpPr>
        <p:spPr>
          <a:xfrm>
            <a:off x="7200000" y="1152000"/>
            <a:ext cx="4410000" cy="91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200" b="0" strike="noStrike" spc="-1">
                <a:solidFill>
                  <a:srgbClr val="333333"/>
                </a:solidFill>
                <a:latin typeface="Calibri"/>
                <a:ea typeface="Montserrat"/>
              </a:rPr>
              <a:t>На выходе из лабиринта нарисуйте черный прямоугольник :</a:t>
            </a:r>
            <a:endParaRPr lang="ru-RU" sz="2200" b="0" strike="noStrike" spc="-1">
              <a:latin typeface="Arial"/>
            </a:endParaRPr>
          </a:p>
        </p:txBody>
      </p:sp>
      <p:sp>
        <p:nvSpPr>
          <p:cNvPr id="245" name="CustomShape 4"/>
          <p:cNvSpPr/>
          <p:nvPr/>
        </p:nvSpPr>
        <p:spPr>
          <a:xfrm>
            <a:off x="838080" y="990360"/>
            <a:ext cx="5857200" cy="152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>
                <a:solidFill>
                  <a:srgbClr val="333333"/>
                </a:solidFill>
                <a:latin typeface="Calibri"/>
                <a:ea typeface="Montserrat"/>
              </a:rPr>
              <a:t>Добавьте на порт А5 датчик освещенности.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  <a:ea typeface="Montserrat"/>
              </a:rPr>
              <a:t>Датчики разместите в границах тележки, иначе они будут «цепляться» за стенки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246" name="Рисунок 245"/>
          <p:cNvPicPr/>
          <p:nvPr/>
        </p:nvPicPr>
        <p:blipFill>
          <a:blip r:embed="rId3"/>
          <a:stretch/>
        </p:blipFill>
        <p:spPr>
          <a:xfrm>
            <a:off x="2160000" y="2916000"/>
            <a:ext cx="2608920" cy="198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Рисунок 246"/>
          <p:cNvPicPr/>
          <p:nvPr/>
        </p:nvPicPr>
        <p:blipFill>
          <a:blip r:embed="rId2"/>
          <a:stretch/>
        </p:blipFill>
        <p:spPr>
          <a:xfrm>
            <a:off x="1127160" y="2428560"/>
            <a:ext cx="4467960" cy="3672000"/>
          </a:xfrm>
          <a:prstGeom prst="rect">
            <a:avLst/>
          </a:prstGeom>
          <a:ln>
            <a:noFill/>
          </a:ln>
        </p:spPr>
      </p:pic>
      <p:sp>
        <p:nvSpPr>
          <p:cNvPr id="248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D68BA75D-E640-4925-8405-02C987A853DA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24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1237320" y="1859040"/>
            <a:ext cx="43066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200" b="0" strike="noStrike" spc="-1">
                <a:solidFill>
                  <a:srgbClr val="333333"/>
                </a:solidFill>
                <a:latin typeface="Calibri"/>
                <a:ea typeface="Montserrat"/>
              </a:rPr>
              <a:t>Условие выхода из лабиринта:</a:t>
            </a:r>
            <a:endParaRPr lang="ru-RU" sz="2200" b="0" strike="noStrike" spc="-1">
              <a:latin typeface="Arial"/>
            </a:endParaRPr>
          </a:p>
        </p:txBody>
      </p:sp>
      <p:sp>
        <p:nvSpPr>
          <p:cNvPr id="251" name="CustomShape 4"/>
          <p:cNvSpPr/>
          <p:nvPr/>
        </p:nvSpPr>
        <p:spPr>
          <a:xfrm>
            <a:off x="7344000" y="1152000"/>
            <a:ext cx="4410000" cy="91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5"/>
          <p:cNvSpPr/>
          <p:nvPr/>
        </p:nvSpPr>
        <p:spPr>
          <a:xfrm>
            <a:off x="838080" y="975440"/>
            <a:ext cx="4633920" cy="1013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В начало цикла добавьте условие выхода по датчику освещенности. </a:t>
            </a:r>
            <a:endParaRPr lang="ru-RU" sz="2400" b="0" strike="noStrike" spc="-1" dirty="0">
              <a:latin typeface="Arial"/>
            </a:endParaRPr>
          </a:p>
        </p:txBody>
      </p:sp>
      <p:sp>
        <p:nvSpPr>
          <p:cNvPr id="253" name="CustomShape 6"/>
          <p:cNvSpPr/>
          <p:nvPr/>
        </p:nvSpPr>
        <p:spPr>
          <a:xfrm>
            <a:off x="6456040" y="987120"/>
            <a:ext cx="4633920" cy="145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333333"/>
                </a:solidFill>
                <a:latin typeface="Calibri"/>
                <a:ea typeface="Montserrat"/>
              </a:rPr>
              <a:t>Также можно использовать цикл с  предусловием: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254" name="Рисунок 253"/>
          <p:cNvPicPr/>
          <p:nvPr/>
        </p:nvPicPr>
        <p:blipFill>
          <a:blip r:embed="rId3"/>
          <a:stretch/>
        </p:blipFill>
        <p:spPr>
          <a:xfrm>
            <a:off x="6480000" y="2592000"/>
            <a:ext cx="5019480" cy="3342960"/>
          </a:xfrm>
          <a:prstGeom prst="rect">
            <a:avLst/>
          </a:prstGeom>
          <a:ln>
            <a:solidFill>
              <a:srgbClr val="3465A4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D1DB84CB-6366-456C-9F53-87537A4D2999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25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56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57" name="CustomShape 3"/>
          <p:cNvSpPr/>
          <p:nvPr/>
        </p:nvSpPr>
        <p:spPr>
          <a:xfrm>
            <a:off x="864000" y="1080000"/>
            <a:ext cx="10513800" cy="132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После выхода из цикла, остановите моторы и  выведите массив траектории на экран при помощи подпрограммы, написанной ранее.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258" name="Рисунок 257"/>
          <p:cNvPicPr/>
          <p:nvPr/>
        </p:nvPicPr>
        <p:blipFill>
          <a:blip r:embed="rId2"/>
          <a:stretch/>
        </p:blipFill>
        <p:spPr>
          <a:xfrm>
            <a:off x="1775520" y="2420888"/>
            <a:ext cx="8116400" cy="3472359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67A716DD-0C67-41D2-B6CE-FCDF3FA2706D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26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60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61" name="CustomShape 3"/>
          <p:cNvSpPr/>
          <p:nvPr/>
        </p:nvSpPr>
        <p:spPr>
          <a:xfrm>
            <a:off x="838080" y="988920"/>
            <a:ext cx="10513800" cy="594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Arial"/>
              </a:rPr>
              <a:t>Подпрограмма</a:t>
            </a:r>
            <a:r>
              <a:rPr lang="ru-RU" sz="2300" b="0" strike="noStrike" spc="-1" dirty="0">
                <a:solidFill>
                  <a:srgbClr val="000000"/>
                </a:solidFill>
                <a:latin typeface="Calibri"/>
                <a:ea typeface="Arial"/>
              </a:rPr>
              <a:t> вывода на экран:</a:t>
            </a:r>
            <a:endParaRPr lang="ru-RU" sz="2300" b="0" strike="noStrike" spc="-1" dirty="0">
              <a:latin typeface="Arial"/>
            </a:endParaRPr>
          </a:p>
        </p:txBody>
      </p:sp>
      <p:pic>
        <p:nvPicPr>
          <p:cNvPr id="262" name="Рисунок 261"/>
          <p:cNvPicPr/>
          <p:nvPr/>
        </p:nvPicPr>
        <p:blipFill>
          <a:blip r:embed="rId2"/>
          <a:stretch/>
        </p:blipFill>
        <p:spPr>
          <a:xfrm>
            <a:off x="1728000" y="1572016"/>
            <a:ext cx="8790480" cy="4161240"/>
          </a:xfrm>
          <a:prstGeom prst="rect">
            <a:avLst/>
          </a:prstGeom>
          <a:ln>
            <a:noFill/>
          </a:ln>
        </p:spPr>
      </p:pic>
      <p:sp>
        <p:nvSpPr>
          <p:cNvPr id="263" name="CustomShape 4"/>
          <p:cNvSpPr/>
          <p:nvPr/>
        </p:nvSpPr>
        <p:spPr>
          <a:xfrm>
            <a:off x="2783632" y="5661248"/>
            <a:ext cx="6623280" cy="594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  <a:spcAft>
                <a:spcPts val="901"/>
              </a:spcAft>
            </a:pPr>
            <a:r>
              <a:rPr lang="ru-RU" sz="2300" b="0" strike="noStrike" spc="-1" dirty="0">
                <a:solidFill>
                  <a:srgbClr val="000000"/>
                </a:solidFill>
                <a:latin typeface="Calibri"/>
                <a:ea typeface="Arial"/>
              </a:rPr>
              <a:t>Не забудьте изменить имя массива на актуальное.</a:t>
            </a:r>
            <a:endParaRPr lang="ru-RU" sz="23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8610480" y="6356520"/>
            <a:ext cx="2741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ACA728DC-2023-4A89-B571-4F998ED4374C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27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265" name="CustomShape 2"/>
          <p:cNvSpPr/>
          <p:nvPr/>
        </p:nvSpPr>
        <p:spPr>
          <a:xfrm>
            <a:off x="838080" y="376920"/>
            <a:ext cx="8801280" cy="6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Запись траектории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/>
        </p:blipFill>
        <p:spPr>
          <a:xfrm>
            <a:off x="326920" y="1143672"/>
            <a:ext cx="11529720" cy="5093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5C0209E4-8B97-4941-A7A7-AC7E27D64EB3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28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1EFCDF45-643F-4C56-9DE1-81E79EAF7D38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3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45" name="CustomShape 2"/>
          <p:cNvSpPr/>
          <p:nvPr/>
        </p:nvSpPr>
        <p:spPr>
          <a:xfrm>
            <a:off x="838080" y="376920"/>
            <a:ext cx="880164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Массивы. Задача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46" name="CustomShape 3"/>
          <p:cNvSpPr/>
          <p:nvPr/>
        </p:nvSpPr>
        <p:spPr>
          <a:xfrm>
            <a:off x="838080" y="980728"/>
            <a:ext cx="10154464" cy="1677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2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Задача 1</a:t>
            </a: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:</a:t>
            </a:r>
            <a:endParaRPr lang="ru-RU" sz="22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Есть массив </a:t>
            </a:r>
            <a:r>
              <a:rPr lang="ru-RU" sz="22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old</a:t>
            </a: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= {3, 1, 3, 1, 3, 2, 3, 3, 2, 3, 3, 3, 2, 3, 2, 3, 1, 3, 1, 3, 2, 3, 1, 3}. </a:t>
            </a:r>
            <a:br>
              <a:rPr dirty="0"/>
            </a:b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Необходимо убрать из массива все двойки и получить таким образом новый массив </a:t>
            </a:r>
            <a:r>
              <a:rPr lang="ru-RU" sz="22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new</a:t>
            </a:r>
            <a:r>
              <a:rPr lang="en-US" sz="2200" b="1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Arr</a:t>
            </a: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.</a:t>
            </a:r>
            <a:br>
              <a:rPr dirty="0"/>
            </a:br>
            <a:br>
              <a:rPr dirty="0"/>
            </a:br>
            <a:endParaRPr lang="ru-RU" sz="2200" b="0" strike="noStrike" spc="-1" dirty="0">
              <a:latin typeface="Arial"/>
            </a:endParaRPr>
          </a:p>
        </p:txBody>
      </p:sp>
      <p:sp>
        <p:nvSpPr>
          <p:cNvPr id="147" name="CustomShape 4"/>
          <p:cNvSpPr/>
          <p:nvPr/>
        </p:nvSpPr>
        <p:spPr>
          <a:xfrm>
            <a:off x="782941" y="3284984"/>
            <a:ext cx="4753864" cy="299013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15000"/>
              </a:lnSpc>
              <a:spcBef>
                <a:spcPts val="901"/>
              </a:spcBef>
              <a:spcAft>
                <a:spcPts val="901"/>
              </a:spcAft>
            </a:pPr>
            <a:r>
              <a:rPr lang="ru-RU" sz="21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Реализация в TRIK </a:t>
            </a:r>
            <a:r>
              <a:rPr lang="ru-RU" sz="21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Studio</a:t>
            </a:r>
            <a:endParaRPr lang="en-US" sz="2100" b="1" strike="noStrike" spc="-1" dirty="0">
              <a:solidFill>
                <a:srgbClr val="000000"/>
              </a:solidFill>
              <a:latin typeface="Calibri"/>
              <a:ea typeface="Montserrat"/>
            </a:endParaRPr>
          </a:p>
          <a:p>
            <a:pPr>
              <a:lnSpc>
                <a:spcPct val="115000"/>
              </a:lnSpc>
              <a:spcBef>
                <a:spcPts val="901"/>
              </a:spcBef>
              <a:spcAft>
                <a:spcPts val="901"/>
              </a:spcAft>
            </a:pPr>
            <a:r>
              <a:rPr lang="ru-RU" sz="21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Объявите переменные:</a:t>
            </a:r>
            <a:br>
              <a:rPr dirty="0"/>
            </a:br>
            <a:r>
              <a:rPr lang="ru-RU" sz="21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old</a:t>
            </a:r>
            <a:r>
              <a:rPr lang="ru-RU" sz="21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— заданный массив</a:t>
            </a:r>
            <a:endParaRPr lang="ru-RU" sz="21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1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i</a:t>
            </a:r>
            <a:r>
              <a:rPr lang="ru-RU" sz="21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— номер элемента в массиве </a:t>
            </a:r>
            <a:r>
              <a:rPr lang="ru-RU" sz="21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old</a:t>
            </a:r>
            <a:endParaRPr lang="ru-RU" sz="21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1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new</a:t>
            </a:r>
            <a:r>
              <a:rPr lang="en-US" sz="21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Arr</a:t>
            </a:r>
            <a:r>
              <a:rPr lang="ru-RU" sz="21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— новый массив</a:t>
            </a:r>
            <a:endParaRPr lang="ru-RU" sz="21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1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a</a:t>
            </a:r>
            <a:r>
              <a:rPr lang="ru-RU" sz="21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— номер элемента в массиве </a:t>
            </a:r>
            <a:r>
              <a:rPr lang="ru-RU" sz="21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new</a:t>
            </a:r>
            <a:r>
              <a:rPr lang="en-US" sz="21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Arr</a:t>
            </a:r>
            <a:endParaRPr lang="ru-RU" sz="21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100" b="0" strike="noStrike" spc="-1" dirty="0">
              <a:latin typeface="Arial"/>
            </a:endParaRP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D2DE8877-3AF8-4676-B54E-D956D0123F9F}"/>
              </a:ext>
            </a:extLst>
          </p:cNvPr>
          <p:cNvGrpSpPr/>
          <p:nvPr/>
        </p:nvGrpSpPr>
        <p:grpSpPr>
          <a:xfrm>
            <a:off x="5398200" y="2382129"/>
            <a:ext cx="6355784" cy="805311"/>
            <a:chOff x="810639" y="4948510"/>
            <a:chExt cx="5762160" cy="1536120"/>
          </a:xfrm>
        </p:grpSpPr>
        <p:sp>
          <p:nvSpPr>
            <p:cNvPr id="8" name="CustomShape 5">
              <a:extLst>
                <a:ext uri="{FF2B5EF4-FFF2-40B4-BE49-F238E27FC236}">
                  <a16:creationId xmlns:a16="http://schemas.microsoft.com/office/drawing/2014/main" id="{09C51A87-8D63-47B7-8C94-F5E7A1E70A56}"/>
                </a:ext>
              </a:extLst>
            </p:cNvPr>
            <p:cNvSpPr/>
            <p:nvPr/>
          </p:nvSpPr>
          <p:spPr>
            <a:xfrm>
              <a:off x="810639" y="4948510"/>
              <a:ext cx="5762160" cy="1536120"/>
            </a:xfrm>
            <a:prstGeom prst="roundRect">
              <a:avLst>
                <a:gd name="adj" fmla="val 16667"/>
              </a:avLst>
            </a:prstGeom>
            <a:ln>
              <a:round/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ru-RU" dirty="0"/>
            </a:p>
          </p:txBody>
        </p:sp>
        <p:sp>
          <p:nvSpPr>
            <p:cNvPr id="9" name="CustomShape 6">
              <a:extLst>
                <a:ext uri="{FF2B5EF4-FFF2-40B4-BE49-F238E27FC236}">
                  <a16:creationId xmlns:a16="http://schemas.microsoft.com/office/drawing/2014/main" id="{3A4A123A-5F6B-4A96-AEB0-DC5CFC1D2CB4}"/>
                </a:ext>
              </a:extLst>
            </p:cNvPr>
            <p:cNvSpPr/>
            <p:nvPr/>
          </p:nvSpPr>
          <p:spPr>
            <a:xfrm>
              <a:off x="863625" y="5970691"/>
              <a:ext cx="5617080" cy="26043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6560" tIns="106560" rIns="106560" bIns="10656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839"/>
                </a:spcAft>
              </a:pPr>
              <a:r>
                <a:rPr lang="ru-RU" spc="-1" dirty="0">
                  <a:solidFill>
                    <a:srgbClr val="333333"/>
                  </a:solidFill>
                  <a:latin typeface="Calibri"/>
                </a:rPr>
                <a:t>Слово </a:t>
              </a:r>
              <a:r>
                <a:rPr lang="en-US" b="1" spc="-1" dirty="0">
                  <a:solidFill>
                    <a:srgbClr val="333333"/>
                  </a:solidFill>
                  <a:latin typeface="Calibri"/>
                </a:rPr>
                <a:t>new</a:t>
              </a:r>
              <a:r>
                <a:rPr lang="en-US" spc="-1" dirty="0">
                  <a:solidFill>
                    <a:srgbClr val="333333"/>
                  </a:solidFill>
                  <a:latin typeface="Calibri"/>
                </a:rPr>
                <a:t> </a:t>
              </a:r>
              <a:r>
                <a:rPr lang="ru-RU" spc="-1" dirty="0">
                  <a:solidFill>
                    <a:srgbClr val="333333"/>
                  </a:solidFill>
                  <a:latin typeface="Calibri"/>
                </a:rPr>
                <a:t>зарезервировано во многих текстовых языках, поэтому не рекомендуется его использовать в качестве имени переменной</a:t>
              </a:r>
              <a:endParaRPr lang="ru-RU" b="0" strike="noStrike" spc="-1" dirty="0">
                <a:latin typeface="Arial"/>
              </a:endParaRPr>
            </a:p>
            <a:p>
              <a:pPr>
                <a:lnSpc>
                  <a:spcPct val="90000"/>
                </a:lnSpc>
                <a:spcAft>
                  <a:spcPts val="981"/>
                </a:spcAft>
              </a:pPr>
              <a:endParaRPr lang="ru-RU" sz="2400" b="0" strike="noStrike" spc="-1" dirty="0">
                <a:latin typeface="Arial"/>
              </a:endParaRPr>
            </a:p>
          </p:txBody>
        </p:sp>
      </p:grp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97F21C-3627-4BF2-B548-EE48545EDF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88" y="3375111"/>
            <a:ext cx="6922321" cy="214212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A68B8C0D-C7B5-405B-897A-CB891146EB1C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4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0" name="CustomShape 2"/>
          <p:cNvSpPr/>
          <p:nvPr/>
        </p:nvSpPr>
        <p:spPr>
          <a:xfrm>
            <a:off x="838080" y="376920"/>
            <a:ext cx="880164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Массивы. Задача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51" name="CustomShape 3"/>
          <p:cNvSpPr/>
          <p:nvPr/>
        </p:nvSpPr>
        <p:spPr>
          <a:xfrm>
            <a:off x="838080" y="1311840"/>
            <a:ext cx="10514160" cy="905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  <a:ea typeface="Montserrat"/>
              </a:rPr>
              <a:t>Напишите цикл с итерациями, который будет проверять каждый элемент массива </a:t>
            </a:r>
            <a:r>
              <a:rPr lang="ru-RU" sz="2400" b="1" strike="noStrike" spc="-1">
                <a:solidFill>
                  <a:srgbClr val="000000"/>
                </a:solidFill>
                <a:latin typeface="Calibri"/>
                <a:ea typeface="Montserrat"/>
              </a:rPr>
              <a:t>old</a:t>
            </a:r>
            <a:r>
              <a:rPr lang="ru-RU" sz="2400" b="0" strike="noStrike" spc="-1">
                <a:solidFill>
                  <a:srgbClr val="000000"/>
                </a:solidFill>
                <a:latin typeface="Calibri"/>
                <a:ea typeface="Montserrat"/>
              </a:rPr>
              <a:t> на совпадение с цифрой 2.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53" name="CustomShape 4"/>
          <p:cNvSpPr/>
          <p:nvPr/>
        </p:nvSpPr>
        <p:spPr>
          <a:xfrm>
            <a:off x="831656" y="2254832"/>
            <a:ext cx="4247280" cy="323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Количество итераций равно кол-ву элементов массива, в данном случае это 24.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Неименованная исходящая связь — выход из цикла, идёт на «конец программы».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Связь с именем «тело цикла» - идёт на тело цикла.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956DA0F-C167-4C3A-8029-8E9B0ECC0B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168" y="2235527"/>
            <a:ext cx="5435352" cy="33459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394F6335-21D6-418D-B673-E297CCF03139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5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56" name="CustomShape 2"/>
          <p:cNvSpPr/>
          <p:nvPr/>
        </p:nvSpPr>
        <p:spPr>
          <a:xfrm>
            <a:off x="822960" y="376920"/>
            <a:ext cx="880164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Массивы. Задача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57" name="CustomShape 3"/>
          <p:cNvSpPr/>
          <p:nvPr/>
        </p:nvSpPr>
        <p:spPr>
          <a:xfrm>
            <a:off x="263352" y="1090680"/>
            <a:ext cx="11665296" cy="208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114480">
              <a:lnSpc>
                <a:spcPct val="90000"/>
              </a:lnSpc>
              <a:spcBef>
                <a:spcPts val="1001"/>
              </a:spcBef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В ветке «ложь» - </a:t>
            </a:r>
            <a:r>
              <a:rPr lang="ru-RU" sz="2400" spc="-1" dirty="0">
                <a:solidFill>
                  <a:srgbClr val="000000"/>
                </a:solidFill>
                <a:latin typeface="Calibri"/>
                <a:ea typeface="Montserrat"/>
              </a:rPr>
              <a:t>записываем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«не двойку» в массив </a:t>
            </a:r>
            <a:r>
              <a:rPr lang="ru-RU" sz="24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new</a:t>
            </a:r>
            <a:r>
              <a:rPr lang="en-US" sz="24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Arr</a:t>
            </a:r>
            <a:r>
              <a:rPr lang="ru-RU" sz="24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и увеличиваем индекса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</a:t>
            </a:r>
            <a:r>
              <a:rPr lang="en-US" sz="24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a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элемента в массиве </a:t>
            </a:r>
            <a:r>
              <a:rPr lang="ru-RU" sz="24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new</a:t>
            </a:r>
            <a:r>
              <a:rPr lang="en-US" sz="24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Arr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.</a:t>
            </a:r>
            <a:endParaRPr lang="ru-RU" sz="2400" b="0" strike="noStrike" spc="-1" dirty="0">
              <a:latin typeface="Arial"/>
            </a:endParaRPr>
          </a:p>
          <a:p>
            <a:pPr marL="114480">
              <a:lnSpc>
                <a:spcPct val="90000"/>
              </a:lnSpc>
              <a:spcBef>
                <a:spcPts val="1001"/>
              </a:spcBef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Ветка «истина» пустая - мы не создаем нового элемента массива </a:t>
            </a:r>
            <a:r>
              <a:rPr lang="ru-RU" sz="24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new</a:t>
            </a:r>
            <a:r>
              <a:rPr lang="en-US" sz="24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Arr</a:t>
            </a:r>
            <a:r>
              <a:rPr lang="ru-RU" sz="24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.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</a:t>
            </a:r>
            <a:br>
              <a:rPr dirty="0"/>
            </a:br>
            <a:endParaRPr lang="ru-RU" sz="2400" b="0" strike="noStrike" spc="-1" dirty="0">
              <a:latin typeface="Arial"/>
            </a:endParaRPr>
          </a:p>
          <a:p>
            <a:pPr marL="114480">
              <a:lnSpc>
                <a:spcPct val="115000"/>
              </a:lnSpc>
              <a:spcBef>
                <a:spcPts val="901"/>
              </a:spcBef>
              <a:spcAft>
                <a:spcPts val="901"/>
              </a:spcAft>
            </a:pPr>
            <a:endParaRPr lang="ru-RU" sz="2400" b="0" strike="noStrike" spc="-1" dirty="0">
              <a:latin typeface="Arial"/>
            </a:endParaRPr>
          </a:p>
        </p:txBody>
      </p:sp>
      <p:sp>
        <p:nvSpPr>
          <p:cNvPr id="160" name="CustomShape 5"/>
          <p:cNvSpPr/>
          <p:nvPr/>
        </p:nvSpPr>
        <p:spPr>
          <a:xfrm>
            <a:off x="8089250" y="3173880"/>
            <a:ext cx="3888432" cy="11521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114480">
              <a:lnSpc>
                <a:spcPct val="90000"/>
              </a:lnSpc>
              <a:spcBef>
                <a:spcPts val="1001"/>
              </a:spcBef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После каждой итерации нужно увеличи</a:t>
            </a:r>
            <a:r>
              <a:rPr lang="ru-RU" sz="2400" spc="-1" dirty="0">
                <a:solidFill>
                  <a:srgbClr val="000000"/>
                </a:solidFill>
                <a:latin typeface="Calibri"/>
                <a:ea typeface="Montserrat"/>
              </a:rPr>
              <a:t>ва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ть индекс </a:t>
            </a:r>
            <a:r>
              <a:rPr lang="en-US" sz="2400" b="1" spc="-1" dirty="0" err="1">
                <a:solidFill>
                  <a:srgbClr val="000000"/>
                </a:solidFill>
                <a:latin typeface="Calibri"/>
                <a:ea typeface="Montserrat"/>
              </a:rPr>
              <a:t>i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элемента массива </a:t>
            </a:r>
            <a:r>
              <a:rPr lang="ru-RU" sz="2400" b="1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old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. 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FFB7CC-7278-421A-B6F5-F50D15D3B3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5" y="2420888"/>
            <a:ext cx="7443604" cy="381642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28517E27-1C7E-4664-99CA-6B848A6477C5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6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838080" y="376920"/>
            <a:ext cx="880164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Массивы. Задача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838080" y="1119600"/>
            <a:ext cx="4663440" cy="43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Общий вид алгоритма: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400" b="0" strike="noStrike" spc="-1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E03E23F-A4C9-4930-BF1A-2A0505AA3D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320" y="1513240"/>
            <a:ext cx="8659359" cy="48295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AF81CFE-EC0F-43F3-96F2-CF0A76F30BA9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7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838080" y="376920"/>
            <a:ext cx="880164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Массивы. Вывод на экран.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838080" y="1038240"/>
            <a:ext cx="10514160" cy="106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200" b="1" strike="noStrike" spc="-1">
                <a:solidFill>
                  <a:srgbClr val="000000"/>
                </a:solidFill>
                <a:latin typeface="Calibri"/>
                <a:ea typeface="Montserrat"/>
              </a:rPr>
              <a:t>Задача 2:</a:t>
            </a:r>
            <a:endParaRPr lang="ru-RU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>
                <a:solidFill>
                  <a:srgbClr val="000000"/>
                </a:solidFill>
                <a:latin typeface="Calibri"/>
                <a:ea typeface="Montserrat"/>
              </a:rPr>
              <a:t>Выведите на экран новый массив построчно. Каждый новый символ на новой строке. Если заканчивается столбец, робот должен создать новый.</a:t>
            </a:r>
            <a:endParaRPr lang="ru-RU" sz="2200" b="0" strike="noStrike" spc="-1">
              <a:latin typeface="Arial"/>
            </a:endParaRPr>
          </a:p>
        </p:txBody>
      </p:sp>
      <p:sp>
        <p:nvSpPr>
          <p:cNvPr id="168" name="CustomShape 4"/>
          <p:cNvSpPr/>
          <p:nvPr/>
        </p:nvSpPr>
        <p:spPr>
          <a:xfrm>
            <a:off x="3353400" y="2232000"/>
            <a:ext cx="5699160" cy="360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>
              <a:lnSpc>
                <a:spcPct val="115000"/>
              </a:lnSpc>
            </a:pPr>
            <a:r>
              <a:rPr lang="ru-RU" sz="2200" b="1" strike="noStrike" spc="-1">
                <a:solidFill>
                  <a:srgbClr val="000000"/>
                </a:solidFill>
                <a:latin typeface="Calibri"/>
                <a:ea typeface="Montserrat"/>
              </a:rPr>
              <a:t>Реализация в  TRIK Studio</a:t>
            </a:r>
            <a:endParaRPr lang="ru-RU" sz="22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200" b="0" strike="noStrike" spc="-1">
                <a:solidFill>
                  <a:srgbClr val="000000"/>
                </a:solidFill>
                <a:latin typeface="Calibri"/>
                <a:ea typeface="Montserrat"/>
              </a:rPr>
              <a:t>Для вывода массива на экран создадим подпрограмму «на экран» с двумя параметрами:</a:t>
            </a:r>
            <a:endParaRPr lang="ru-RU" sz="22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200" b="1" strike="noStrike" spc="-1">
                <a:solidFill>
                  <a:srgbClr val="333333"/>
                </a:solidFill>
                <a:latin typeface="Calibri"/>
                <a:ea typeface="Montserrat"/>
              </a:rPr>
              <a:t>n</a:t>
            </a:r>
            <a:r>
              <a:rPr lang="ru-RU" sz="2200" b="0" strike="noStrike" spc="-1">
                <a:solidFill>
                  <a:srgbClr val="333333"/>
                </a:solidFill>
                <a:latin typeface="Calibri"/>
                <a:ea typeface="Montserrat"/>
              </a:rPr>
              <a:t> — </a:t>
            </a:r>
            <a:r>
              <a:rPr lang="ru-RU" sz="2200" b="0" strike="noStrike" spc="-1">
                <a:solidFill>
                  <a:srgbClr val="000000"/>
                </a:solidFill>
                <a:latin typeface="Calibri"/>
                <a:ea typeface="Montserrat"/>
              </a:rPr>
              <a:t>количество выводимых элементов </a:t>
            </a:r>
            <a:endParaRPr lang="ru-RU" sz="22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200" b="1" strike="noStrike" spc="-1">
                <a:solidFill>
                  <a:srgbClr val="333333"/>
                </a:solidFill>
                <a:latin typeface="Calibri"/>
                <a:ea typeface="Montserrat"/>
              </a:rPr>
              <a:t>y_max </a:t>
            </a:r>
            <a:r>
              <a:rPr lang="ru-RU" sz="2200" b="0" strike="noStrike" spc="-1">
                <a:solidFill>
                  <a:srgbClr val="333333"/>
                </a:solidFill>
                <a:latin typeface="Calibri"/>
                <a:ea typeface="Montserrat"/>
              </a:rPr>
              <a:t>— </a:t>
            </a:r>
            <a:r>
              <a:rPr lang="ru-RU" sz="2200" b="0" strike="noStrike" spc="-1">
                <a:solidFill>
                  <a:srgbClr val="000000"/>
                </a:solidFill>
                <a:latin typeface="Calibri"/>
                <a:ea typeface="Montserrat"/>
              </a:rPr>
              <a:t>высота экрана в пикселах</a:t>
            </a:r>
            <a:endParaRPr lang="ru-RU" sz="22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200" b="0" strike="noStrike" spc="-1">
                <a:solidFill>
                  <a:srgbClr val="000000"/>
                </a:solidFill>
                <a:latin typeface="Calibri"/>
                <a:ea typeface="Montserrat"/>
              </a:rPr>
              <a:t>Переменные подпрограммы:</a:t>
            </a:r>
            <a:br/>
            <a:r>
              <a:rPr lang="ru-RU" sz="2200" b="1" strike="noStrike" spc="-1">
                <a:solidFill>
                  <a:srgbClr val="000000"/>
                </a:solidFill>
                <a:latin typeface="Calibri"/>
                <a:ea typeface="Montserrat"/>
              </a:rPr>
              <a:t>i</a:t>
            </a:r>
            <a:r>
              <a:rPr lang="ru-RU" sz="2200" b="0" strike="noStrike" spc="-1">
                <a:solidFill>
                  <a:srgbClr val="000000"/>
                </a:solidFill>
                <a:latin typeface="Calibri"/>
                <a:ea typeface="Montserrat"/>
              </a:rPr>
              <a:t> — </a:t>
            </a:r>
            <a:r>
              <a:rPr lang="ru-RU" sz="2200" b="0" strike="noStrike" spc="-1">
                <a:solidFill>
                  <a:srgbClr val="333333"/>
                </a:solidFill>
                <a:latin typeface="Calibri"/>
                <a:ea typeface="Montserrat"/>
              </a:rPr>
              <a:t>номер элемента в массиве;</a:t>
            </a:r>
            <a:endParaRPr lang="ru-RU" sz="22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ru-RU" sz="2200" b="1" strike="noStrike" spc="-1">
                <a:solidFill>
                  <a:srgbClr val="333333"/>
                </a:solidFill>
                <a:latin typeface="Calibri"/>
                <a:ea typeface="Montserrat"/>
              </a:rPr>
              <a:t>x, y </a:t>
            </a:r>
            <a:r>
              <a:rPr lang="ru-RU" sz="2200" b="0" strike="noStrike" spc="-1">
                <a:solidFill>
                  <a:srgbClr val="333333"/>
                </a:solidFill>
                <a:latin typeface="Calibri"/>
                <a:ea typeface="Montserrat"/>
              </a:rPr>
              <a:t>— координаты вывода элементов на экран.</a:t>
            </a:r>
            <a:endParaRPr lang="ru-RU" sz="2200" b="0" strike="noStrike" spc="-1">
              <a:latin typeface="Arial"/>
            </a:endParaRPr>
          </a:p>
        </p:txBody>
      </p:sp>
      <p:pic>
        <p:nvPicPr>
          <p:cNvPr id="169" name="Рисунок 168"/>
          <p:cNvPicPr/>
          <p:nvPr/>
        </p:nvPicPr>
        <p:blipFill>
          <a:blip r:embed="rId2"/>
          <a:stretch/>
        </p:blipFill>
        <p:spPr>
          <a:xfrm>
            <a:off x="9053280" y="2629800"/>
            <a:ext cx="2218320" cy="2913480"/>
          </a:xfrm>
          <a:prstGeom prst="rect">
            <a:avLst/>
          </a:prstGeom>
          <a:ln>
            <a:noFill/>
          </a:ln>
        </p:spPr>
      </p:pic>
      <p:pic>
        <p:nvPicPr>
          <p:cNvPr id="170" name="Рисунок 169"/>
          <p:cNvPicPr/>
          <p:nvPr/>
        </p:nvPicPr>
        <p:blipFill>
          <a:blip r:embed="rId3"/>
          <a:stretch/>
        </p:blipFill>
        <p:spPr>
          <a:xfrm>
            <a:off x="1008000" y="2372400"/>
            <a:ext cx="1989720" cy="3170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201529D9-A395-4C55-B53C-367796D8ED67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8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838080" y="376920"/>
            <a:ext cx="880164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Массивы. Вывод на экран.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73" name="CustomShape 3"/>
          <p:cNvSpPr/>
          <p:nvPr/>
        </p:nvSpPr>
        <p:spPr>
          <a:xfrm>
            <a:off x="551384" y="908720"/>
            <a:ext cx="8801640" cy="286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marL="1440">
              <a:lnSpc>
                <a:spcPct val="100000"/>
              </a:lnSpc>
              <a:buClr>
                <a:srgbClr val="000000"/>
              </a:buClr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Выводим значения в цикле:</a:t>
            </a:r>
            <a:endParaRPr lang="ru-RU" sz="2200" b="0" strike="noStrike" spc="-1" dirty="0"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Если столбец не закончился (y не превысил </a:t>
            </a:r>
            <a:r>
              <a:rPr lang="ru-RU" sz="2200" b="0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y_max</a:t>
            </a: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) — выводим значение в координатах (x, y) и увеличиваем координату y</a:t>
            </a:r>
            <a:r>
              <a:rPr lang="en-US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;</a:t>
            </a: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</a:t>
            </a:r>
            <a:endParaRPr lang="ru-RU" sz="2200" b="0" strike="noStrike" spc="-1" dirty="0"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Если закончился (y</a:t>
            </a:r>
            <a:r>
              <a:rPr lang="en-US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</a:t>
            </a: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&gt;</a:t>
            </a:r>
            <a:r>
              <a:rPr lang="en-US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</a:t>
            </a:r>
            <a:r>
              <a:rPr lang="ru-RU" sz="2200" b="0" strike="noStrike" spc="-1" dirty="0" err="1">
                <a:solidFill>
                  <a:srgbClr val="000000"/>
                </a:solidFill>
                <a:latin typeface="Calibri"/>
                <a:ea typeface="Montserrat"/>
              </a:rPr>
              <a:t>y_max</a:t>
            </a: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) — переводим на новый столбец и выводим</a:t>
            </a:r>
            <a:r>
              <a:rPr lang="en-US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;</a:t>
            </a:r>
            <a:endParaRPr lang="ru-RU" sz="2200" b="0" strike="noStrike" spc="-1" dirty="0"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Чтобы блок «Вывести текст» вывел значение аргумента, нужно поставить галочку </a:t>
            </a:r>
            <a:r>
              <a:rPr lang="ru-RU" sz="22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«Вычислять»</a:t>
            </a: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 в свойствах блока </a:t>
            </a:r>
            <a:r>
              <a:rPr lang="ru-RU" sz="2200" b="1" strike="noStrike" spc="-1" dirty="0">
                <a:solidFill>
                  <a:srgbClr val="000000"/>
                </a:solidFill>
                <a:latin typeface="Calibri"/>
                <a:ea typeface="Montserrat"/>
              </a:rPr>
              <a:t>«Напечатать текст»</a:t>
            </a: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.  </a:t>
            </a:r>
            <a:endParaRPr lang="ru-RU" sz="2200" b="0" strike="noStrike" spc="-1" dirty="0">
              <a:latin typeface="Arial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8FED602-9D2F-4251-98C6-85D06AA50A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526" y="1090847"/>
            <a:ext cx="2972215" cy="241016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BEB4CA6-4771-4900-836A-9E6EED056D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3645024"/>
            <a:ext cx="9069066" cy="274358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11D5C112-DEA4-4311-8387-06C2AA261C48}" type="slidenum">
              <a:rPr lang="ru-RU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9</a:t>
            </a:fld>
            <a:endParaRPr lang="ru-RU" sz="1200" b="0" strike="noStrike" spc="-1">
              <a:latin typeface="Arial"/>
            </a:endParaRPr>
          </a:p>
        </p:txBody>
      </p:sp>
      <p:sp>
        <p:nvSpPr>
          <p:cNvPr id="177" name="CustomShape 2"/>
          <p:cNvSpPr/>
          <p:nvPr/>
        </p:nvSpPr>
        <p:spPr>
          <a:xfrm>
            <a:off x="838080" y="376920"/>
            <a:ext cx="880164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/>
                <a:ea typeface="Verdana"/>
              </a:rPr>
              <a:t>Массивы. Вывод на экран.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78" name="CustomShape 3"/>
          <p:cNvSpPr/>
          <p:nvPr/>
        </p:nvSpPr>
        <p:spPr>
          <a:xfrm>
            <a:off x="792000" y="1052736"/>
            <a:ext cx="10920624" cy="140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marL="1440">
              <a:lnSpc>
                <a:spcPct val="100000"/>
              </a:lnSpc>
              <a:buClr>
                <a:srgbClr val="000000"/>
              </a:buClr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Перед блоком «Конец» можно поставить блок «Таймер» или блок «Ждать нажатие кнопки», чтобы вывод не пропал с экрана. Второй способ удобнее так как не ограничивает время на просмотр результатов.</a:t>
            </a:r>
            <a:endParaRPr lang="ru-RU" sz="2200" b="0" strike="noStrike" spc="-1" dirty="0">
              <a:latin typeface="Arial"/>
            </a:endParaRPr>
          </a:p>
        </p:txBody>
      </p:sp>
      <p:sp>
        <p:nvSpPr>
          <p:cNvPr id="180" name="CustomShape 4"/>
          <p:cNvSpPr/>
          <p:nvPr/>
        </p:nvSpPr>
        <p:spPr>
          <a:xfrm>
            <a:off x="6312024" y="2371709"/>
            <a:ext cx="5081408" cy="71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marL="1440">
              <a:lnSpc>
                <a:spcPct val="100000"/>
              </a:lnSpc>
              <a:buClr>
                <a:srgbClr val="000000"/>
              </a:buClr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Конец программы с ожиданием нажатия кнопки:</a:t>
            </a:r>
            <a:endParaRPr lang="ru-RU" sz="2200" b="0" strike="noStrike" spc="-1" dirty="0">
              <a:latin typeface="Arial"/>
            </a:endParaRPr>
          </a:p>
        </p:txBody>
      </p:sp>
      <p:sp>
        <p:nvSpPr>
          <p:cNvPr id="8" name="CustomShape 4"/>
          <p:cNvSpPr/>
          <p:nvPr/>
        </p:nvSpPr>
        <p:spPr>
          <a:xfrm>
            <a:off x="838080" y="2371709"/>
            <a:ext cx="5128824" cy="71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marL="1440">
              <a:lnSpc>
                <a:spcPct val="100000"/>
              </a:lnSpc>
              <a:buClr>
                <a:srgbClr val="000000"/>
              </a:buClr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  <a:ea typeface="Montserrat"/>
              </a:rPr>
              <a:t>Конец программы с ожиданием таймера:</a:t>
            </a:r>
            <a:endParaRPr lang="ru-RU" sz="2200" b="0" strike="noStrike" spc="-1" dirty="0">
              <a:latin typeface="Arial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35C85ED-7C30-40F3-B442-522A8895F4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3212976"/>
            <a:ext cx="4753638" cy="25149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CE7E5D3-EED9-4513-B526-3117AD6A66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3212976"/>
            <a:ext cx="4744112" cy="249589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14347</TotalTime>
  <Words>1006</Words>
  <Application>Microsoft Office PowerPoint</Application>
  <PresentationFormat>Широкоэкранный</PresentationFormat>
  <Paragraphs>133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Calibri</vt:lpstr>
      <vt:lpstr>Symbol</vt:lpstr>
      <vt:lpstr>Verdana</vt:lpstr>
      <vt:lpstr>Wingdings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Компьютерное зрение</dc:title>
  <dc:creator>Анастасия Мерецкая</dc:creator>
  <cp:lastModifiedBy>Илья</cp:lastModifiedBy>
  <cp:revision>82</cp:revision>
  <dcterms:created xsi:type="dcterms:W3CDTF">2019-09-12T18:22:40Z</dcterms:created>
  <dcterms:modified xsi:type="dcterms:W3CDTF">2020-03-17T20:56:30Z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